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sldIdLst>
    <p:sldId id="273" r:id="rId2"/>
    <p:sldId id="297" r:id="rId3"/>
    <p:sldId id="298" r:id="rId4"/>
    <p:sldId id="288" r:id="rId5"/>
    <p:sldId id="287" r:id="rId6"/>
    <p:sldId id="282" r:id="rId7"/>
    <p:sldId id="291" r:id="rId8"/>
    <p:sldId id="292" r:id="rId9"/>
    <p:sldId id="293" r:id="rId10"/>
    <p:sldId id="294" r:id="rId11"/>
    <p:sldId id="295" r:id="rId12"/>
    <p:sldId id="296" r:id="rId13"/>
    <p:sldId id="275" r:id="rId14"/>
    <p:sldId id="285" r:id="rId15"/>
    <p:sldId id="277" r:id="rId16"/>
    <p:sldId id="289" r:id="rId17"/>
    <p:sldId id="280" r:id="rId18"/>
    <p:sldId id="281" r:id="rId19"/>
    <p:sldId id="29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C2C8C-FC17-4DD2-9B6D-D8A5FACE391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673B9-B033-46C4-8ED8-91333A8B7534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 or vehicle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25554-1EF7-4AE8-90BD-4BAFE46BAAA6}" type="parTrans" cxnId="{187B817C-CB03-4EE0-B915-548A5C9FE007}">
      <dgm:prSet/>
      <dgm:spPr/>
      <dgm:t>
        <a:bodyPr/>
        <a:lstStyle/>
        <a:p>
          <a:endParaRPr lang="en-US"/>
        </a:p>
      </dgm:t>
    </dgm:pt>
    <dgm:pt modelId="{CBA870D8-47D6-4D68-937A-4D179D0629BC}" type="sibTrans" cxnId="{187B817C-CB03-4EE0-B915-548A5C9FE007}">
      <dgm:prSet/>
      <dgm:spPr/>
      <dgm:t>
        <a:bodyPr/>
        <a:lstStyle/>
        <a:p>
          <a:endParaRPr lang="en-US"/>
        </a:p>
      </dgm:t>
    </dgm:pt>
    <dgm:pt modelId="{CCC633F2-D4F8-4867-B839-CABBB8FB7823}">
      <dgm:prSet phldrT="[Text]" custT="1"/>
      <dgm:spPr/>
      <dgm:t>
        <a:bodyPr/>
        <a:lstStyle/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19DC52-8BCE-404F-B031-A6C8FEE53CB9}" type="parTrans" cxnId="{3D8B255B-09DE-4BAF-99A9-584BFF9BF095}">
      <dgm:prSet/>
      <dgm:spPr/>
      <dgm:t>
        <a:bodyPr/>
        <a:lstStyle/>
        <a:p>
          <a:endParaRPr lang="en-US"/>
        </a:p>
      </dgm:t>
    </dgm:pt>
    <dgm:pt modelId="{00EB1508-73B1-4F12-BDC7-B2C578654C17}" type="sibTrans" cxnId="{3D8B255B-09DE-4BAF-99A9-584BFF9BF095}">
      <dgm:prSet/>
      <dgm:spPr/>
      <dgm:t>
        <a:bodyPr/>
        <a:lstStyle/>
        <a:p>
          <a:endParaRPr lang="en-US"/>
        </a:p>
      </dgm:t>
    </dgm:pt>
    <dgm:pt modelId="{1DA24D0E-0FB9-4721-99A2-6F19BE072732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C31B9-14C0-42A5-9605-2562B8865D95}" type="parTrans" cxnId="{E22130D3-999E-4AB6-9A79-D5B99A7BA4AE}">
      <dgm:prSet/>
      <dgm:spPr/>
      <dgm:t>
        <a:bodyPr/>
        <a:lstStyle/>
        <a:p>
          <a:endParaRPr lang="en-US"/>
        </a:p>
      </dgm:t>
    </dgm:pt>
    <dgm:pt modelId="{E153A6E3-169E-4D40-923E-AA2A5D3A3F43}" type="sibTrans" cxnId="{E22130D3-999E-4AB6-9A79-D5B99A7BA4AE}">
      <dgm:prSet/>
      <dgm:spPr/>
      <dgm:t>
        <a:bodyPr/>
        <a:lstStyle/>
        <a:p>
          <a:endParaRPr lang="en-US"/>
        </a:p>
      </dgm:t>
    </dgm:pt>
    <dgm:pt modelId="{9853A862-24E8-4C95-90DD-123A3BC13242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59F4BD-D2B9-4843-8AB0-7A2FAEAFC859}" type="parTrans" cxnId="{120CE512-37BB-404A-BCB2-8889319D9EC8}">
      <dgm:prSet/>
      <dgm:spPr/>
      <dgm:t>
        <a:bodyPr/>
        <a:lstStyle/>
        <a:p>
          <a:endParaRPr lang="en-US"/>
        </a:p>
      </dgm:t>
    </dgm:pt>
    <dgm:pt modelId="{2DE41EE2-6B56-4BCD-AA8C-4DE6F7517B07}" type="sibTrans" cxnId="{120CE512-37BB-404A-BCB2-8889319D9EC8}">
      <dgm:prSet/>
      <dgm:spPr/>
      <dgm:t>
        <a:bodyPr/>
        <a:lstStyle/>
        <a:p>
          <a:endParaRPr lang="en-US"/>
        </a:p>
      </dgm:t>
    </dgm:pt>
    <dgm:pt modelId="{631063D9-FFCE-43DC-AF08-28492FCFD28D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56577-86C6-4755-B8F9-534E0368D99D}" type="parTrans" cxnId="{839CF76F-81E5-4471-9B94-5E1118413D54}">
      <dgm:prSet/>
      <dgm:spPr/>
      <dgm:t>
        <a:bodyPr/>
        <a:lstStyle/>
        <a:p>
          <a:endParaRPr lang="en-US"/>
        </a:p>
      </dgm:t>
    </dgm:pt>
    <dgm:pt modelId="{80411025-FADB-4FA5-9045-6E3D6A83E054}" type="sibTrans" cxnId="{839CF76F-81E5-4471-9B94-5E1118413D54}">
      <dgm:prSet/>
      <dgm:spPr/>
      <dgm:t>
        <a:bodyPr/>
        <a:lstStyle/>
        <a:p>
          <a:endParaRPr lang="en-US"/>
        </a:p>
      </dgm:t>
    </dgm:pt>
    <dgm:pt modelId="{1C0C0D96-DAD1-4651-8BC1-BE0C6AA08AA9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DB563E-B4E2-4658-A027-58B025B128CA}" type="parTrans" cxnId="{2FF4AA3D-2C16-41C3-9C2A-F126D7386390}">
      <dgm:prSet/>
      <dgm:spPr/>
      <dgm:t>
        <a:bodyPr/>
        <a:lstStyle/>
        <a:p>
          <a:endParaRPr lang="en-US"/>
        </a:p>
      </dgm:t>
    </dgm:pt>
    <dgm:pt modelId="{3B16331D-BB4D-4A04-AE23-A070638F14B8}" type="sibTrans" cxnId="{2FF4AA3D-2C16-41C3-9C2A-F126D7386390}">
      <dgm:prSet/>
      <dgm:spPr/>
      <dgm:t>
        <a:bodyPr/>
        <a:lstStyle/>
        <a:p>
          <a:endParaRPr lang="en-US"/>
        </a:p>
      </dgm:t>
    </dgm:pt>
    <dgm:pt modelId="{FB887434-EDB2-4F56-A887-4BC8E5087B42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BAC7E7-BD72-424D-90B1-6AD1D5474227}" type="parTrans" cxnId="{0A17286C-84F0-4CBA-8F85-6864EA1FCA53}">
      <dgm:prSet/>
      <dgm:spPr/>
      <dgm:t>
        <a:bodyPr/>
        <a:lstStyle/>
        <a:p>
          <a:endParaRPr lang="en-US"/>
        </a:p>
      </dgm:t>
    </dgm:pt>
    <dgm:pt modelId="{7C1661E5-3440-4360-9C4E-A7E1EB540A83}" type="sibTrans" cxnId="{0A17286C-84F0-4CBA-8F85-6864EA1FCA53}">
      <dgm:prSet/>
      <dgm:spPr/>
      <dgm:t>
        <a:bodyPr/>
        <a:lstStyle/>
        <a:p>
          <a:endParaRPr lang="en-US"/>
        </a:p>
      </dgm:t>
    </dgm:pt>
    <dgm:pt modelId="{EBE89D95-24A0-4D4C-A771-AC72D4318480}" type="pres">
      <dgm:prSet presAssocID="{4D5C2C8C-FC17-4DD2-9B6D-D8A5FACE391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FDA4931-A904-4E5F-9D90-3ADA171FBBB1}" type="pres">
      <dgm:prSet presAssocID="{3C3673B9-B033-46C4-8ED8-91333A8B7534}" presName="composite" presStyleCnt="0"/>
      <dgm:spPr/>
    </dgm:pt>
    <dgm:pt modelId="{91DB6B69-1E94-4A1C-8877-CA3D738AB222}" type="pres">
      <dgm:prSet presAssocID="{3C3673B9-B033-46C4-8ED8-91333A8B7534}" presName="bentUpArrow1" presStyleLbl="alignImgPlace1" presStyleIdx="0" presStyleCnt="2" custScaleX="114431" custLinFactNeighborX="-14592" custLinFactNeighborY="-7280"/>
      <dgm:spPr>
        <a:solidFill>
          <a:srgbClr val="620824">
            <a:alpha val="50196"/>
          </a:srgbClr>
        </a:solidFill>
      </dgm:spPr>
    </dgm:pt>
    <dgm:pt modelId="{A523B7E2-D142-436D-8289-080F65CB7413}" type="pres">
      <dgm:prSet presAssocID="{3C3673B9-B033-46C4-8ED8-91333A8B7534}" presName="ParentText" presStyleLbl="node1" presStyleIdx="0" presStyleCnt="3" custScaleX="118500" custLinFactNeighborX="-451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E945-CC3E-43A6-9639-229E92E43B31}" type="pres">
      <dgm:prSet presAssocID="{3C3673B9-B033-46C4-8ED8-91333A8B7534}" presName="ChildText" presStyleLbl="revTx" presStyleIdx="0" presStyleCnt="3" custScaleX="294311" custLinFactX="9642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0B6C7-97FF-4E68-8CEC-7987A8132269}" type="pres">
      <dgm:prSet presAssocID="{CBA870D8-47D6-4D68-937A-4D179D0629BC}" presName="sibTrans" presStyleCnt="0"/>
      <dgm:spPr/>
    </dgm:pt>
    <dgm:pt modelId="{5924F3D7-7DD2-4A5C-9F42-96F835F6BD2B}" type="pres">
      <dgm:prSet presAssocID="{1DA24D0E-0FB9-4721-99A2-6F19BE072732}" presName="composite" presStyleCnt="0"/>
      <dgm:spPr/>
    </dgm:pt>
    <dgm:pt modelId="{893582DA-B70F-4A7B-A2A9-59823F629BD4}" type="pres">
      <dgm:prSet presAssocID="{1DA24D0E-0FB9-4721-99A2-6F19BE072732}" presName="bentUpArrow1" presStyleLbl="alignImgPlace1" presStyleIdx="1" presStyleCnt="2" custLinFactNeighborX="-83938" custLinFactNeighborY="-5824"/>
      <dgm:spPr>
        <a:solidFill>
          <a:srgbClr val="620824">
            <a:alpha val="50196"/>
          </a:srgbClr>
        </a:solidFill>
      </dgm:spPr>
    </dgm:pt>
    <dgm:pt modelId="{7937ECE4-1B81-4E97-87D5-B067E1E1D79E}" type="pres">
      <dgm:prSet presAssocID="{1DA24D0E-0FB9-4721-99A2-6F19BE072732}" presName="ParentText" presStyleLbl="node1" presStyleIdx="1" presStyleCnt="3" custScaleX="124524" custLinFactNeighborX="-387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5AE95-01F1-469E-B822-7BB1B9978E0C}" type="pres">
      <dgm:prSet presAssocID="{1DA24D0E-0FB9-4721-99A2-6F19BE072732}" presName="ChildText" presStyleLbl="revTx" presStyleIdx="1" presStyleCnt="3" custScaleX="331210" custLinFactNeighborX="788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B05DD-34FF-4558-A4A4-6B9ACEADA14D}" type="pres">
      <dgm:prSet presAssocID="{E153A6E3-169E-4D40-923E-AA2A5D3A3F43}" presName="sibTrans" presStyleCnt="0"/>
      <dgm:spPr/>
    </dgm:pt>
    <dgm:pt modelId="{F85F9B21-E8F5-4F37-A994-D7CBCAD7F299}" type="pres">
      <dgm:prSet presAssocID="{631063D9-FFCE-43DC-AF08-28492FCFD28D}" presName="composite" presStyleCnt="0"/>
      <dgm:spPr/>
    </dgm:pt>
    <dgm:pt modelId="{0A117175-BD6D-42C1-B6C8-52978EC44883}" type="pres">
      <dgm:prSet presAssocID="{631063D9-FFCE-43DC-AF08-28492FCFD28D}" presName="ParentText" presStyleLbl="node1" presStyleIdx="2" presStyleCnt="3" custScaleX="123320" custLinFactNeighborX="-870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A7084-7950-4FC9-821D-2188F31A6B5F}" type="pres">
      <dgm:prSet presAssocID="{631063D9-FFCE-43DC-AF08-28492FCFD28D}" presName="FinalChildText" presStyleLbl="revTx" presStyleIdx="2" presStyleCnt="3" custScaleX="3051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AB0839-96D4-4789-B02E-795CB9AF7DC1}" type="presOf" srcId="{3C3673B9-B033-46C4-8ED8-91333A8B7534}" destId="{A523B7E2-D142-436D-8289-080F65CB7413}" srcOrd="0" destOrd="0" presId="urn:microsoft.com/office/officeart/2005/8/layout/StepDownProcess"/>
    <dgm:cxn modelId="{1BA6EFFE-3150-499E-8CE8-378DDE10581C}" type="presOf" srcId="{1C0C0D96-DAD1-4651-8BC1-BE0C6AA08AA9}" destId="{AE4A7084-7950-4FC9-821D-2188F31A6B5F}" srcOrd="0" destOrd="0" presId="urn:microsoft.com/office/officeart/2005/8/layout/StepDownProcess"/>
    <dgm:cxn modelId="{839CF76F-81E5-4471-9B94-5E1118413D54}" srcId="{4D5C2C8C-FC17-4DD2-9B6D-D8A5FACE3918}" destId="{631063D9-FFCE-43DC-AF08-28492FCFD28D}" srcOrd="2" destOrd="0" parTransId="{81356577-86C6-4755-B8F9-534E0368D99D}" sibTransId="{80411025-FADB-4FA5-9045-6E3D6A83E054}"/>
    <dgm:cxn modelId="{459C2FFB-64D4-4216-AF48-E8864FA8976C}" type="presOf" srcId="{631063D9-FFCE-43DC-AF08-28492FCFD28D}" destId="{0A117175-BD6D-42C1-B6C8-52978EC44883}" srcOrd="0" destOrd="0" presId="urn:microsoft.com/office/officeart/2005/8/layout/StepDownProcess"/>
    <dgm:cxn modelId="{E14E5075-A47E-4E11-A65C-6CFEDBB3BBAA}" type="presOf" srcId="{1DA24D0E-0FB9-4721-99A2-6F19BE072732}" destId="{7937ECE4-1B81-4E97-87D5-B067E1E1D79E}" srcOrd="0" destOrd="0" presId="urn:microsoft.com/office/officeart/2005/8/layout/StepDownProcess"/>
    <dgm:cxn modelId="{2FF4AA3D-2C16-41C3-9C2A-F126D7386390}" srcId="{631063D9-FFCE-43DC-AF08-28492FCFD28D}" destId="{1C0C0D96-DAD1-4651-8BC1-BE0C6AA08AA9}" srcOrd="0" destOrd="0" parTransId="{BDDB563E-B4E2-4658-A027-58B025B128CA}" sibTransId="{3B16331D-BB4D-4A04-AE23-A070638F14B8}"/>
    <dgm:cxn modelId="{120CE512-37BB-404A-BCB2-8889319D9EC8}" srcId="{1DA24D0E-0FB9-4721-99A2-6F19BE072732}" destId="{9853A862-24E8-4C95-90DD-123A3BC13242}" srcOrd="0" destOrd="0" parTransId="{A359F4BD-D2B9-4843-8AB0-7A2FAEAFC859}" sibTransId="{2DE41EE2-6B56-4BCD-AA8C-4DE6F7517B07}"/>
    <dgm:cxn modelId="{A0F884C1-6C31-4C9E-87E1-B88B2F71CE5C}" type="presOf" srcId="{CCC633F2-D4F8-4867-B839-CABBB8FB7823}" destId="{87CAE945-CC3E-43A6-9639-229E92E43B31}" srcOrd="0" destOrd="0" presId="urn:microsoft.com/office/officeart/2005/8/layout/StepDownProcess"/>
    <dgm:cxn modelId="{E22130D3-999E-4AB6-9A79-D5B99A7BA4AE}" srcId="{4D5C2C8C-FC17-4DD2-9B6D-D8A5FACE3918}" destId="{1DA24D0E-0FB9-4721-99A2-6F19BE072732}" srcOrd="1" destOrd="0" parTransId="{AEEC31B9-14C0-42A5-9605-2562B8865D95}" sibTransId="{E153A6E3-169E-4D40-923E-AA2A5D3A3F43}"/>
    <dgm:cxn modelId="{B3B84BC0-566A-4C44-9F30-10BB5E41845B}" type="presOf" srcId="{FB887434-EDB2-4F56-A887-4BC8E5087B42}" destId="{AE4A7084-7950-4FC9-821D-2188F31A6B5F}" srcOrd="0" destOrd="1" presId="urn:microsoft.com/office/officeart/2005/8/layout/StepDownProcess"/>
    <dgm:cxn modelId="{09917843-536E-4822-BFBA-DE5FA75BEC32}" type="presOf" srcId="{4D5C2C8C-FC17-4DD2-9B6D-D8A5FACE3918}" destId="{EBE89D95-24A0-4D4C-A771-AC72D4318480}" srcOrd="0" destOrd="0" presId="urn:microsoft.com/office/officeart/2005/8/layout/StepDownProcess"/>
    <dgm:cxn modelId="{4F45369C-B71A-4A55-A6DC-7641677C476D}" type="presOf" srcId="{9853A862-24E8-4C95-90DD-123A3BC13242}" destId="{FFC5AE95-01F1-469E-B822-7BB1B9978E0C}" srcOrd="0" destOrd="0" presId="urn:microsoft.com/office/officeart/2005/8/layout/StepDownProcess"/>
    <dgm:cxn modelId="{187B817C-CB03-4EE0-B915-548A5C9FE007}" srcId="{4D5C2C8C-FC17-4DD2-9B6D-D8A5FACE3918}" destId="{3C3673B9-B033-46C4-8ED8-91333A8B7534}" srcOrd="0" destOrd="0" parTransId="{46C25554-1EF7-4AE8-90BD-4BAFE46BAAA6}" sibTransId="{CBA870D8-47D6-4D68-937A-4D179D0629BC}"/>
    <dgm:cxn modelId="{0A17286C-84F0-4CBA-8F85-6864EA1FCA53}" srcId="{631063D9-FFCE-43DC-AF08-28492FCFD28D}" destId="{FB887434-EDB2-4F56-A887-4BC8E5087B42}" srcOrd="1" destOrd="0" parTransId="{8BBAC7E7-BD72-424D-90B1-6AD1D5474227}" sibTransId="{7C1661E5-3440-4360-9C4E-A7E1EB540A83}"/>
    <dgm:cxn modelId="{3D8B255B-09DE-4BAF-99A9-584BFF9BF095}" srcId="{3C3673B9-B033-46C4-8ED8-91333A8B7534}" destId="{CCC633F2-D4F8-4867-B839-CABBB8FB7823}" srcOrd="0" destOrd="0" parTransId="{7619DC52-8BCE-404F-B031-A6C8FEE53CB9}" sibTransId="{00EB1508-73B1-4F12-BDC7-B2C578654C17}"/>
    <dgm:cxn modelId="{B92A5FA7-1CF1-40D5-BE0C-2707E16FBC9D}" type="presParOf" srcId="{EBE89D95-24A0-4D4C-A771-AC72D4318480}" destId="{2FDA4931-A904-4E5F-9D90-3ADA171FBBB1}" srcOrd="0" destOrd="0" presId="urn:microsoft.com/office/officeart/2005/8/layout/StepDownProcess"/>
    <dgm:cxn modelId="{61781C02-61E1-483B-9F07-D7CC83C4FA55}" type="presParOf" srcId="{2FDA4931-A904-4E5F-9D90-3ADA171FBBB1}" destId="{91DB6B69-1E94-4A1C-8877-CA3D738AB222}" srcOrd="0" destOrd="0" presId="urn:microsoft.com/office/officeart/2005/8/layout/StepDownProcess"/>
    <dgm:cxn modelId="{7C667620-DCE3-47C5-8D20-43CF94644193}" type="presParOf" srcId="{2FDA4931-A904-4E5F-9D90-3ADA171FBBB1}" destId="{A523B7E2-D142-436D-8289-080F65CB7413}" srcOrd="1" destOrd="0" presId="urn:microsoft.com/office/officeart/2005/8/layout/StepDownProcess"/>
    <dgm:cxn modelId="{E786B28F-D725-47F2-8FCB-3DCC8D65FC90}" type="presParOf" srcId="{2FDA4931-A904-4E5F-9D90-3ADA171FBBB1}" destId="{87CAE945-CC3E-43A6-9639-229E92E43B31}" srcOrd="2" destOrd="0" presId="urn:microsoft.com/office/officeart/2005/8/layout/StepDownProcess"/>
    <dgm:cxn modelId="{E31C4086-65FB-4BEF-BF07-F08B69C1228B}" type="presParOf" srcId="{EBE89D95-24A0-4D4C-A771-AC72D4318480}" destId="{E360B6C7-97FF-4E68-8CEC-7987A8132269}" srcOrd="1" destOrd="0" presId="urn:microsoft.com/office/officeart/2005/8/layout/StepDownProcess"/>
    <dgm:cxn modelId="{675C200C-82DC-4503-B4F0-4B999BBE9C7A}" type="presParOf" srcId="{EBE89D95-24A0-4D4C-A771-AC72D4318480}" destId="{5924F3D7-7DD2-4A5C-9F42-96F835F6BD2B}" srcOrd="2" destOrd="0" presId="urn:microsoft.com/office/officeart/2005/8/layout/StepDownProcess"/>
    <dgm:cxn modelId="{53732F84-F222-4853-B827-9AA19AAFBECB}" type="presParOf" srcId="{5924F3D7-7DD2-4A5C-9F42-96F835F6BD2B}" destId="{893582DA-B70F-4A7B-A2A9-59823F629BD4}" srcOrd="0" destOrd="0" presId="urn:microsoft.com/office/officeart/2005/8/layout/StepDownProcess"/>
    <dgm:cxn modelId="{77E4ED80-20C0-4D1D-B5D0-C9F2055AE67C}" type="presParOf" srcId="{5924F3D7-7DD2-4A5C-9F42-96F835F6BD2B}" destId="{7937ECE4-1B81-4E97-87D5-B067E1E1D79E}" srcOrd="1" destOrd="0" presId="urn:microsoft.com/office/officeart/2005/8/layout/StepDownProcess"/>
    <dgm:cxn modelId="{B0A28CF7-732F-47C2-9395-AA9845793B24}" type="presParOf" srcId="{5924F3D7-7DD2-4A5C-9F42-96F835F6BD2B}" destId="{FFC5AE95-01F1-469E-B822-7BB1B9978E0C}" srcOrd="2" destOrd="0" presId="urn:microsoft.com/office/officeart/2005/8/layout/StepDownProcess"/>
    <dgm:cxn modelId="{8738F329-F8C7-4CD1-A5BC-1EBB01B182AD}" type="presParOf" srcId="{EBE89D95-24A0-4D4C-A771-AC72D4318480}" destId="{6BFB05DD-34FF-4558-A4A4-6B9ACEADA14D}" srcOrd="3" destOrd="0" presId="urn:microsoft.com/office/officeart/2005/8/layout/StepDownProcess"/>
    <dgm:cxn modelId="{854523B6-42A4-42B3-ABEA-A2F879CAAEF2}" type="presParOf" srcId="{EBE89D95-24A0-4D4C-A771-AC72D4318480}" destId="{F85F9B21-E8F5-4F37-A994-D7CBCAD7F299}" srcOrd="4" destOrd="0" presId="urn:microsoft.com/office/officeart/2005/8/layout/StepDownProcess"/>
    <dgm:cxn modelId="{305C39D0-2F2B-4A91-BCB8-C29FE42F955A}" type="presParOf" srcId="{F85F9B21-E8F5-4F37-A994-D7CBCAD7F299}" destId="{0A117175-BD6D-42C1-B6C8-52978EC44883}" srcOrd="0" destOrd="0" presId="urn:microsoft.com/office/officeart/2005/8/layout/StepDownProcess"/>
    <dgm:cxn modelId="{4BA9AE17-4459-43E8-A521-6A8988E3050B}" type="presParOf" srcId="{F85F9B21-E8F5-4F37-A994-D7CBCAD7F299}" destId="{AE4A7084-7950-4FC9-821D-2188F31A6B5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B6B69-1E94-4A1C-8877-CA3D738AB222}">
      <dsp:nvSpPr>
        <dsp:cNvPr id="0" name=""/>
        <dsp:cNvSpPr/>
      </dsp:nvSpPr>
      <dsp:spPr>
        <a:xfrm rot="5400000">
          <a:off x="261143" y="1241608"/>
          <a:ext cx="997134" cy="12990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62082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3B7E2-D142-436D-8289-080F65CB7413}">
      <dsp:nvSpPr>
        <dsp:cNvPr id="0" name=""/>
        <dsp:cNvSpPr/>
      </dsp:nvSpPr>
      <dsp:spPr>
        <a:xfrm>
          <a:off x="0" y="290766"/>
          <a:ext cx="1989126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 or vehicle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367" y="348133"/>
        <a:ext cx="1874392" cy="1060222"/>
      </dsp:txXfrm>
    </dsp:sp>
    <dsp:sp modelId="{87CAE945-CC3E-43A6-9639-229E92E43B31}">
      <dsp:nvSpPr>
        <dsp:cNvPr id="0" name=""/>
        <dsp:cNvSpPr/>
      </dsp:nvSpPr>
      <dsp:spPr>
        <a:xfrm>
          <a:off x="1993641" y="402825"/>
          <a:ext cx="3593080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3641" y="402825"/>
        <a:ext cx="3593080" cy="949651"/>
      </dsp:txXfrm>
    </dsp:sp>
    <dsp:sp modelId="{893582DA-B70F-4A7B-A2A9-59823F629BD4}">
      <dsp:nvSpPr>
        <dsp:cNvPr id="0" name=""/>
        <dsp:cNvSpPr/>
      </dsp:nvSpPr>
      <dsp:spPr>
        <a:xfrm rot="5400000">
          <a:off x="1560078" y="2657901"/>
          <a:ext cx="997134" cy="11352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62082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7ECE4-1B81-4E97-87D5-B067E1E1D79E}">
      <dsp:nvSpPr>
        <dsp:cNvPr id="0" name=""/>
        <dsp:cNvSpPr/>
      </dsp:nvSpPr>
      <dsp:spPr>
        <a:xfrm>
          <a:off x="1393172" y="1610631"/>
          <a:ext cx="2090244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0539" y="1667998"/>
        <a:ext cx="1975510" cy="1060222"/>
      </dsp:txXfrm>
    </dsp:sp>
    <dsp:sp modelId="{FFC5AE95-01F1-469E-B822-7BB1B9978E0C}">
      <dsp:nvSpPr>
        <dsp:cNvPr id="0" name=""/>
        <dsp:cNvSpPr/>
      </dsp:nvSpPr>
      <dsp:spPr>
        <a:xfrm>
          <a:off x="3478631" y="1722689"/>
          <a:ext cx="4043559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8631" y="1722689"/>
        <a:ext cx="4043559" cy="949651"/>
      </dsp:txXfrm>
    </dsp:sp>
    <dsp:sp modelId="{0A117175-BD6D-42C1-B6C8-52978EC44883}">
      <dsp:nvSpPr>
        <dsp:cNvPr id="0" name=""/>
        <dsp:cNvSpPr/>
      </dsp:nvSpPr>
      <dsp:spPr>
        <a:xfrm>
          <a:off x="2617504" y="2930495"/>
          <a:ext cx="2070034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74871" y="2987862"/>
        <a:ext cx="1955300" cy="1060222"/>
      </dsp:txXfrm>
    </dsp:sp>
    <dsp:sp modelId="{AE4A7084-7950-4FC9-821D-2188F31A6B5F}">
      <dsp:nvSpPr>
        <dsp:cNvPr id="0" name=""/>
        <dsp:cNvSpPr/>
      </dsp:nvSpPr>
      <dsp:spPr>
        <a:xfrm>
          <a:off x="4700351" y="3042554"/>
          <a:ext cx="3725822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0351" y="3042554"/>
        <a:ext cx="3725822" cy="949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1AACA-A3D5-46E4-9750-40C5718E6000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D309-C37C-43E0-82B3-7F70B3FFC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6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4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Arduinos are able to output 500 mA each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50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in sensors is inherently “jumpy” so multi-data-point average necessary for useful data</a:t>
            </a:r>
          </a:p>
          <a:p>
            <a:pPr lvl="1"/>
            <a:r>
              <a:rPr lang="en-US" dirty="0" smtClean="0"/>
              <a:t>Thorough testing of IMU necessary to test for drift</a:t>
            </a:r>
          </a:p>
          <a:p>
            <a:pPr marL="0" indent="0">
              <a:buNone/>
            </a:pPr>
            <a:r>
              <a:rPr lang="en-US" dirty="0" smtClean="0"/>
              <a:t>Speed of ball valve closure greatly determines effectiveness of such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1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10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5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207" y="6244424"/>
            <a:ext cx="9142795" cy="526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000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10" y="823893"/>
            <a:ext cx="8229600" cy="803756"/>
          </a:xfrm>
        </p:spPr>
        <p:txBody>
          <a:bodyPr>
            <a:normAutofit/>
          </a:bodyPr>
          <a:lstStyle>
            <a:lvl1pPr algn="r">
              <a:defRPr sz="3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8231258" cy="447307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-13252" y="1474311"/>
            <a:ext cx="9144000" cy="18288"/>
          </a:xfrm>
          <a:prstGeom prst="rect">
            <a:avLst/>
          </a:prstGeom>
          <a:gradFill>
            <a:gsLst>
              <a:gs pos="19970">
                <a:srgbClr val="3F0017"/>
              </a:gs>
              <a:gs pos="0">
                <a:srgbClr val="3F0017"/>
              </a:gs>
              <a:gs pos="45000">
                <a:srgbClr val="3F0017"/>
              </a:gs>
              <a:gs pos="91000">
                <a:schemeClr val="bg1"/>
              </a:gs>
            </a:gsLst>
            <a:lin ang="0" scaled="1"/>
          </a:gradFill>
          <a:ln w="0" cmpd="sng">
            <a:noFill/>
          </a:ln>
          <a:effectLst/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2647" t="99" r="51114" b="87354"/>
          <a:stretch/>
        </p:blipFill>
        <p:spPr>
          <a:xfrm flipV="1">
            <a:off x="1207" y="6269864"/>
            <a:ext cx="3184161" cy="594360"/>
          </a:xfrm>
          <a:prstGeom prst="rect">
            <a:avLst/>
          </a:prstGeom>
        </p:spPr>
      </p:pic>
      <p:sp>
        <p:nvSpPr>
          <p:cNvPr id="26" name="Right Triangle 25"/>
          <p:cNvSpPr/>
          <p:nvPr userDrawn="1"/>
        </p:nvSpPr>
        <p:spPr>
          <a:xfrm flipH="1" flipV="1">
            <a:off x="2289436" y="6270086"/>
            <a:ext cx="833105" cy="587913"/>
          </a:xfrm>
          <a:prstGeom prst="rtTriangle">
            <a:avLst/>
          </a:prstGeom>
          <a:solidFill>
            <a:srgbClr val="BA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3021498" y="6269864"/>
            <a:ext cx="6122504" cy="594998"/>
          </a:xfrm>
          <a:prstGeom prst="rect">
            <a:avLst/>
          </a:prstGeom>
          <a:solidFill>
            <a:srgbClr val="B8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9" name="Picture 4" descr="C:\Users\Chi Mai\Desktop\aero-logos\Aerospace Engineering Logos\PNG\AERO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2" y="246617"/>
            <a:ext cx="2667000" cy="38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>
          <a:xfrm>
            <a:off x="8030815" y="6362738"/>
            <a:ext cx="662610" cy="40860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720E05-3280-4ED0-8149-0CEC26EF56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Sounding Rocketry Team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067615" cy="386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arallelogram 3"/>
          <p:cNvSpPr/>
          <p:nvPr userDrawn="1"/>
        </p:nvSpPr>
        <p:spPr>
          <a:xfrm flipV="1">
            <a:off x="2512219" y="6453183"/>
            <a:ext cx="2740819" cy="411993"/>
          </a:xfrm>
          <a:prstGeom prst="parallelogram">
            <a:avLst>
              <a:gd name="adj" fmla="val 105092"/>
            </a:avLst>
          </a:prstGeom>
          <a:solidFill>
            <a:srgbClr val="35021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2806709" y="6465970"/>
            <a:ext cx="2230965" cy="38642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324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460D-70F1-4C05-9121-AFC142496E3B}" type="datetimeFigureOut">
              <a:rPr lang="en-US" smtClean="0"/>
              <a:pPr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2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203" y="2833132"/>
            <a:ext cx="7699917" cy="8903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Electronics and Payload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Relay System – Parts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476445"/>
            <a:ext cx="8231258" cy="4473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Communication – Wireless</a:t>
            </a:r>
          </a:p>
          <a:p>
            <a:pPr lvl="1"/>
            <a:r>
              <a:rPr lang="en-US" sz="1600" dirty="0" smtClean="0"/>
              <a:t>USB</a:t>
            </a:r>
            <a:r>
              <a:rPr lang="en-US" sz="1600" dirty="0"/>
              <a:t>, Ethernet, BNC, Serial - ~300 ft. max range</a:t>
            </a:r>
          </a:p>
          <a:p>
            <a:pPr lvl="1"/>
            <a:r>
              <a:rPr lang="en-US" sz="1600" dirty="0"/>
              <a:t>2000 ft. Cat. 6 Cable + 2 Ethernet Extenders: $1,970.98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Wireless communication with 2 </a:t>
            </a:r>
            <a:r>
              <a:rPr lang="en-US" sz="1600" dirty="0" err="1" smtClean="0">
                <a:solidFill>
                  <a:srgbClr val="000000"/>
                </a:solidFill>
              </a:rPr>
              <a:t>X</a:t>
            </a:r>
            <a:r>
              <a:rPr lang="en-US" sz="1600" dirty="0" err="1">
                <a:solidFill>
                  <a:srgbClr val="000000"/>
                </a:solidFill>
              </a:rPr>
              <a:t>B</a:t>
            </a:r>
            <a:r>
              <a:rPr lang="en-US" sz="1600" dirty="0" err="1" smtClean="0">
                <a:solidFill>
                  <a:srgbClr val="000000"/>
                </a:solidFill>
              </a:rPr>
              <a:t>ees</a:t>
            </a:r>
            <a:r>
              <a:rPr lang="en-US" sz="1600" dirty="0">
                <a:solidFill>
                  <a:srgbClr val="000000"/>
                </a:solidFill>
              </a:rPr>
              <a:t>: ~$</a:t>
            </a:r>
            <a:r>
              <a:rPr lang="en-US" sz="1600" dirty="0" smtClean="0">
                <a:solidFill>
                  <a:srgbClr val="000000"/>
                </a:solidFill>
              </a:rPr>
              <a:t>200</a:t>
            </a:r>
          </a:p>
          <a:p>
            <a:r>
              <a:rPr lang="en-US" sz="2000" dirty="0"/>
              <a:t>System Upgrades and Reuse</a:t>
            </a:r>
          </a:p>
          <a:p>
            <a:pPr lvl="1"/>
            <a:r>
              <a:rPr lang="en-US" sz="1600" dirty="0"/>
              <a:t>All-DC conversion is much less expensive, but requires 2 car batteries</a:t>
            </a:r>
          </a:p>
          <a:p>
            <a:pPr lvl="1"/>
            <a:r>
              <a:rPr lang="en-US" sz="1600" dirty="0"/>
              <a:t>Car battery capacity &gt;&gt; energy required for hours of system operation</a:t>
            </a:r>
          </a:p>
          <a:p>
            <a:pPr lvl="1"/>
            <a:r>
              <a:rPr lang="en-US" sz="1600" dirty="0"/>
              <a:t>9 relay channels (54 max): 7x 12V relays (4 reused), 2x 24V relays</a:t>
            </a:r>
          </a:p>
          <a:p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Launch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0" y="3918700"/>
            <a:ext cx="7688401" cy="22890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29843" y="1627649"/>
            <a:ext cx="2154528" cy="1312890"/>
            <a:chOff x="1481619" y="1751981"/>
            <a:chExt cx="2610473" cy="17422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63" t="20257" b="24562"/>
            <a:stretch/>
          </p:blipFill>
          <p:spPr>
            <a:xfrm>
              <a:off x="1481619" y="1751981"/>
              <a:ext cx="2610473" cy="14544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68174" y="3186486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Times New Roman"/>
                  <a:cs typeface="Times New Roman"/>
                </a:rPr>
                <a:t>Ximico</a:t>
              </a:r>
              <a:r>
                <a:rPr lang="en-US" sz="1400" dirty="0" smtClean="0">
                  <a:latin typeface="Times New Roman"/>
                  <a:cs typeface="Times New Roman"/>
                </a:rPr>
                <a:t> Mega 2560 R3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5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Relay System -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Launch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10" name="Picture 9" descr="Relay-Control-Circuits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78" y="1563784"/>
            <a:ext cx="6220445" cy="4615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588" y="1646154"/>
            <a:ext cx="1187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/>
                <a:cs typeface="Times New Roman"/>
              </a:rPr>
              <a:t>Ximico</a:t>
            </a:r>
            <a:r>
              <a:rPr lang="en-US" sz="1400" dirty="0" smtClean="0">
                <a:latin typeface="Times New Roman"/>
                <a:cs typeface="Times New Roman"/>
              </a:rPr>
              <a:t> Controller (54 channels)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830" y="3809674"/>
            <a:ext cx="1399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N-</a:t>
            </a:r>
            <a:r>
              <a:rPr lang="en-US" sz="1400" dirty="0" err="1" smtClean="0">
                <a:latin typeface="Times New Roman"/>
                <a:cs typeface="Times New Roman"/>
              </a:rPr>
              <a:t>Ch</a:t>
            </a:r>
            <a:r>
              <a:rPr lang="en-US" sz="1400" dirty="0" smtClean="0">
                <a:latin typeface="Times New Roman"/>
                <a:cs typeface="Times New Roman"/>
              </a:rPr>
              <a:t> MOSFETs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(with 10K Ω pull-down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Resistors)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831" y="5702751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Arming Relay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>
            <a:stCxn id="3" idx="3"/>
          </p:cNvCxnSpPr>
          <p:nvPr/>
        </p:nvCxnSpPr>
        <p:spPr>
          <a:xfrm>
            <a:off x="1305235" y="2015486"/>
            <a:ext cx="1175889" cy="44198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963733" y="3539234"/>
            <a:ext cx="2786855" cy="95241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endCxn id="13" idx="2"/>
          </p:cNvCxnSpPr>
          <p:nvPr/>
        </p:nvCxnSpPr>
        <p:spPr>
          <a:xfrm flipV="1">
            <a:off x="1258200" y="4015443"/>
            <a:ext cx="705533" cy="33511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881421" y="4526927"/>
            <a:ext cx="564426" cy="576154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6" idx="2"/>
            <a:endCxn id="9" idx="3"/>
          </p:cNvCxnSpPr>
          <p:nvPr/>
        </p:nvCxnSpPr>
        <p:spPr>
          <a:xfrm flipH="1">
            <a:off x="1329243" y="4815004"/>
            <a:ext cx="552178" cy="1041636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475" y="2740025"/>
            <a:ext cx="144469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9V Battery</a:t>
            </a:r>
          </a:p>
          <a:p>
            <a:r>
              <a:rPr lang="en-US" sz="1400" dirty="0">
                <a:latin typeface="Times New Roman"/>
                <a:cs typeface="Times New Roman"/>
              </a:rPr>
              <a:t>(isolated Ximico supply, ~5 hrs.)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293477" y="2457474"/>
            <a:ext cx="458596" cy="482089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7589" y="4961981"/>
            <a:ext cx="1183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12V Car </a:t>
            </a:r>
            <a:r>
              <a:rPr lang="en-US" sz="1400" dirty="0" err="1" smtClean="0">
                <a:latin typeface="Times New Roman"/>
                <a:cs typeface="Times New Roman"/>
              </a:rPr>
              <a:t>Batt</a:t>
            </a:r>
            <a:r>
              <a:rPr lang="en-US" sz="1400" dirty="0" smtClean="0">
                <a:latin typeface="Times New Roman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29" name="Straight Connector 28"/>
          <p:cNvCxnSpPr>
            <a:stCxn id="27" idx="3"/>
          </p:cNvCxnSpPr>
          <p:nvPr/>
        </p:nvCxnSpPr>
        <p:spPr>
          <a:xfrm flipV="1">
            <a:off x="1301276" y="4491652"/>
            <a:ext cx="486074" cy="62421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21043" y="5197147"/>
            <a:ext cx="160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12V Auto Relays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with </a:t>
            </a:r>
            <a:r>
              <a:rPr lang="en-US" sz="1400" dirty="0" err="1" smtClean="0">
                <a:latin typeface="Times New Roman"/>
                <a:cs typeface="Times New Roman"/>
              </a:rPr>
              <a:t>flyback</a:t>
            </a:r>
            <a:r>
              <a:rPr lang="en-US" sz="1400" dirty="0" smtClean="0">
                <a:latin typeface="Times New Roman"/>
                <a:cs typeface="Times New Roman"/>
              </a:rPr>
              <a:t> diodes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56219" y="5843851"/>
            <a:ext cx="892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Solenoids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398812" y="4644509"/>
            <a:ext cx="2398812" cy="834836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0" idx="1"/>
          </p:cNvCxnSpPr>
          <p:nvPr/>
        </p:nvCxnSpPr>
        <p:spPr>
          <a:xfrm flipH="1" flipV="1">
            <a:off x="4821141" y="5079565"/>
            <a:ext cx="199902" cy="37919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281222" y="5526378"/>
            <a:ext cx="2539919" cy="59967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1" idx="1"/>
            <a:endCxn id="35" idx="6"/>
          </p:cNvCxnSpPr>
          <p:nvPr/>
        </p:nvCxnSpPr>
        <p:spPr>
          <a:xfrm flipH="1" flipV="1">
            <a:off x="4821141" y="5826213"/>
            <a:ext cx="435078" cy="171527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326773" y="3692091"/>
            <a:ext cx="1011264" cy="1234616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513924" y="3574509"/>
            <a:ext cx="1024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24V Relays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6291001" y="3786157"/>
            <a:ext cx="1199406" cy="19989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78846" y="5561652"/>
            <a:ext cx="1238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12V Car </a:t>
            </a:r>
            <a:r>
              <a:rPr lang="en-US" sz="1400" dirty="0" err="1" smtClean="0">
                <a:latin typeface="Times New Roman"/>
                <a:cs typeface="Times New Roman"/>
              </a:rPr>
              <a:t>Batt</a:t>
            </a:r>
            <a:r>
              <a:rPr lang="en-US" sz="1400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(24V Step Up)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3"/>
          <p:cNvCxnSpPr>
            <a:stCxn id="42" idx="1"/>
          </p:cNvCxnSpPr>
          <p:nvPr/>
        </p:nvCxnSpPr>
        <p:spPr>
          <a:xfrm flipH="1" flipV="1">
            <a:off x="6149895" y="5032532"/>
            <a:ext cx="928951" cy="79073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60961" y="4280004"/>
            <a:ext cx="114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He Solenoids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608490" y="3927256"/>
            <a:ext cx="646739" cy="102296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6" idx="6"/>
            <a:endCxn id="45" idx="1"/>
          </p:cNvCxnSpPr>
          <p:nvPr/>
        </p:nvCxnSpPr>
        <p:spPr>
          <a:xfrm flipV="1">
            <a:off x="7255229" y="4433893"/>
            <a:ext cx="305732" cy="4847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5703057" y="2151760"/>
            <a:ext cx="1599208" cy="1340441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56650" y="1704946"/>
            <a:ext cx="148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Ignition System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(with MOSFET Controller)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H="1">
            <a:off x="7031811" y="2074278"/>
            <a:ext cx="324839" cy="20682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58" y="800376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Launch </a:t>
            </a:r>
            <a:r>
              <a:rPr lang="en-US" dirty="0" smtClean="0"/>
              <a:t>Relay System – Progress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Proof of </a:t>
            </a:r>
            <a:r>
              <a:rPr lang="en-US" sz="2400" dirty="0" smtClean="0"/>
              <a:t>Concept – 12V relay </a:t>
            </a:r>
            <a:r>
              <a:rPr lang="en-US" sz="2400" dirty="0"/>
              <a:t>c</a:t>
            </a:r>
            <a:r>
              <a:rPr lang="en-US" sz="2400" dirty="0" smtClean="0"/>
              <a:t>ontrol with Arduino</a:t>
            </a:r>
            <a:endParaRPr lang="en-US" sz="2400" dirty="0"/>
          </a:p>
          <a:p>
            <a:pPr lvl="1"/>
            <a:r>
              <a:rPr lang="en-US" sz="1800" dirty="0" smtClean="0"/>
              <a:t>Circuit </a:t>
            </a:r>
            <a:r>
              <a:rPr lang="en-US" sz="1800" dirty="0"/>
              <a:t>with transistor, 10K </a:t>
            </a:r>
            <a:r>
              <a:rPr lang="en-US" sz="1800" dirty="0">
                <a:latin typeface="Times New Roman"/>
                <a:cs typeface="Times New Roman"/>
              </a:rPr>
              <a:t>Ω</a:t>
            </a:r>
            <a:r>
              <a:rPr lang="en-US" sz="1800" dirty="0"/>
              <a:t> pull-down, and 100 </a:t>
            </a:r>
            <a:r>
              <a:rPr lang="en-US" sz="1800" dirty="0">
                <a:latin typeface="Times New Roman"/>
                <a:cs typeface="Times New Roman"/>
              </a:rPr>
              <a:t>Ω safety resistor</a:t>
            </a:r>
          </a:p>
          <a:p>
            <a:pPr lvl="1"/>
            <a:r>
              <a:rPr lang="en-US" sz="1800" dirty="0">
                <a:latin typeface="Times New Roman"/>
                <a:cs typeface="Times New Roman"/>
              </a:rPr>
              <a:t>Successfully actuated relay</a:t>
            </a:r>
          </a:p>
          <a:p>
            <a:r>
              <a:rPr lang="en-US" sz="2400" dirty="0"/>
              <a:t>Ignition System – Option 1</a:t>
            </a:r>
          </a:p>
          <a:p>
            <a:pPr lvl="1"/>
            <a:r>
              <a:rPr lang="en-US" sz="1800" dirty="0"/>
              <a:t>Spark igniter in combustion </a:t>
            </a:r>
            <a:r>
              <a:rPr lang="en-US" sz="1800" dirty="0" smtClean="0"/>
              <a:t>chamber – reliable, reusable, simple</a:t>
            </a:r>
            <a:endParaRPr lang="en-US" sz="1800" dirty="0"/>
          </a:p>
          <a:p>
            <a:pPr lvl="1"/>
            <a:r>
              <a:rPr lang="en-US" sz="1800" dirty="0" smtClean="0"/>
              <a:t>High voltage ignition </a:t>
            </a:r>
            <a:r>
              <a:rPr lang="en-US" sz="1800" dirty="0"/>
              <a:t>coil in launch box (1.6 lbs.)</a:t>
            </a:r>
          </a:p>
          <a:p>
            <a:pPr lvl="1"/>
            <a:r>
              <a:rPr lang="en-US" sz="1800" dirty="0" smtClean="0"/>
              <a:t>Launch </a:t>
            </a:r>
            <a:r>
              <a:rPr lang="en-US" sz="1800" dirty="0"/>
              <a:t>relay system tells flight computer to start oxidizer </a:t>
            </a:r>
            <a:r>
              <a:rPr lang="en-US" sz="1800" dirty="0" smtClean="0"/>
              <a:t>flow</a:t>
            </a:r>
          </a:p>
          <a:p>
            <a:r>
              <a:rPr lang="en-US" sz="2400" dirty="0" smtClean="0"/>
              <a:t>Ignition System – Option 2</a:t>
            </a:r>
          </a:p>
          <a:p>
            <a:pPr lvl="1"/>
            <a:r>
              <a:rPr lang="en-US" sz="1800" dirty="0" smtClean="0"/>
              <a:t>Legacy solid ignition charge pulsed by Monster Relay</a:t>
            </a:r>
            <a:endParaRPr lang="en-US" sz="18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Launch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&amp; Communication Systems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613" y="1666095"/>
            <a:ext cx="8231187" cy="4446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4600" y="3611880"/>
            <a:ext cx="303276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14300" indent="-1143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card may be mounted to Arduinos in case LOS is lost</a:t>
            </a:r>
          </a:p>
          <a:p>
            <a:pPr marL="114300" indent="-1143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XBees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transmit 900MHz at 200 kbps at 4 miles</a:t>
            </a:r>
          </a:p>
        </p:txBody>
      </p:sp>
    </p:spTree>
    <p:extLst>
      <p:ext uri="{BB962C8B-B14F-4D97-AF65-F5344CB8AC3E}">
        <p14:creationId xmlns:p14="http://schemas.microsoft.com/office/powerpoint/2010/main" val="1883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259908" y="1528331"/>
          <a:ext cx="8433518" cy="439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0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Necessary for testing and flight data collection</a:t>
            </a:r>
          </a:p>
          <a:p>
            <a:pPr lvl="1"/>
            <a:r>
              <a:rPr lang="en-US" dirty="0" smtClean="0"/>
              <a:t>Vehicle will contain an IMU, two pressure sensors, and three thermocouples</a:t>
            </a:r>
          </a:p>
          <a:p>
            <a:pPr lvl="1"/>
            <a:r>
              <a:rPr lang="en-US" dirty="0" smtClean="0"/>
              <a:t>May also support payload</a:t>
            </a:r>
          </a:p>
          <a:p>
            <a:pPr marL="0" indent="0">
              <a:buNone/>
            </a:pPr>
            <a:r>
              <a:rPr lang="en-US" dirty="0" smtClean="0"/>
              <a:t>Data will be read in from the Arduinos</a:t>
            </a:r>
          </a:p>
          <a:p>
            <a:pPr lvl="1"/>
            <a:r>
              <a:rPr lang="en-US" dirty="0" smtClean="0"/>
              <a:t>The system is flexible enough that additional sensors can be easily added on to the system for testing or normal flight operations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Sensors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389580" y="1627645"/>
          <a:ext cx="8303843" cy="2937745"/>
        </p:xfrm>
        <a:graphic>
          <a:graphicData uri="http://schemas.openxmlformats.org/drawingml/2006/table">
            <a:tbl>
              <a:tblPr firstRow="1" firstCol="1" bandRow="1"/>
              <a:tblGrid>
                <a:gridCol w="2196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50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50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87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780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74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Voltage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Current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Power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Quantity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Thermocouple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Negligible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N/A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 mA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3.96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Strain Gauge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Pressure Transducer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120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Arduino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XBee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95 mA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285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Flight Total: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461.2 </a:t>
                      </a: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2.064 </a:t>
                      </a: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85589" y="4749524"/>
            <a:ext cx="8307836" cy="1548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Will be utilizing last year’s battery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Arduinos require 5V so must be wired to regulator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Arduinos require much less power than </a:t>
            </a:r>
            <a:r>
              <a:rPr lang="en-US" dirty="0" err="1" smtClean="0"/>
              <a:t>BeagleBones</a:t>
            </a:r>
            <a:r>
              <a:rPr lang="en-US" dirty="0" smtClean="0"/>
              <a:t> so have plenty of energy to spare with last years battery</a:t>
            </a:r>
          </a:p>
          <a:p>
            <a:pPr lvl="1"/>
            <a:r>
              <a:rPr lang="en-US" dirty="0" smtClean="0"/>
              <a:t>This means any additional sensors added do not cause a concern with regard to power</a:t>
            </a:r>
          </a:p>
        </p:txBody>
      </p:sp>
    </p:spTree>
    <p:extLst>
      <p:ext uri="{BB962C8B-B14F-4D97-AF65-F5344CB8AC3E}">
        <p14:creationId xmlns:p14="http://schemas.microsoft.com/office/powerpoint/2010/main" val="9920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Successfully transmitted data between Arduinos via </a:t>
            </a:r>
            <a:r>
              <a:rPr lang="en-US" dirty="0" err="1"/>
              <a:t>XBee</a:t>
            </a:r>
            <a:endParaRPr lang="en-US" dirty="0"/>
          </a:p>
          <a:p>
            <a:pPr lvl="1"/>
            <a:r>
              <a:rPr lang="en-US" dirty="0"/>
              <a:t>Two-nodal communication, not ZigBee</a:t>
            </a:r>
          </a:p>
          <a:p>
            <a:pPr marL="0" indent="0">
              <a:buNone/>
            </a:pPr>
            <a:r>
              <a:rPr lang="en-US" dirty="0"/>
              <a:t>Successfully read in calibrated data from thermocouples</a:t>
            </a:r>
          </a:p>
          <a:p>
            <a:pPr marL="0" indent="0">
              <a:buNone/>
            </a:pPr>
            <a:r>
              <a:rPr lang="en-US" dirty="0"/>
              <a:t>Successfully read in calibrated data from IMU</a:t>
            </a:r>
          </a:p>
          <a:p>
            <a:pPr marL="0" indent="0">
              <a:buNone/>
            </a:pPr>
            <a:r>
              <a:rPr lang="en-US" dirty="0"/>
              <a:t>Waiting on pressure sensor selection</a:t>
            </a:r>
          </a:p>
          <a:p>
            <a:pPr marL="0" indent="0">
              <a:buNone/>
            </a:pPr>
            <a:r>
              <a:rPr lang="en-US" dirty="0"/>
              <a:t>Will begin testing servo motor for propulsion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Safety Shutoff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Propulsion would like the feature of an automatic engine shutoff should sensor data fall outside of acceptable bounds</a:t>
            </a:r>
          </a:p>
          <a:p>
            <a:pPr lvl="1"/>
            <a:r>
              <a:rPr lang="en-US" dirty="0" smtClean="0"/>
              <a:t>Data from failing rocket would trigger the Arduino to close the ball valve</a:t>
            </a:r>
          </a:p>
          <a:p>
            <a:pPr marL="0" indent="0">
              <a:buNone/>
            </a:pPr>
            <a:r>
              <a:rPr lang="en-US" dirty="0" smtClean="0"/>
              <a:t>Arduino would check IMU, temperature, and pressure data to determine if shutoff was necessary</a:t>
            </a:r>
          </a:p>
          <a:p>
            <a:pPr marL="0" indent="0">
              <a:buNone/>
            </a:pPr>
            <a:r>
              <a:rPr lang="en-US" dirty="0" smtClean="0"/>
              <a:t>Could potentially save rocket from critical failure while causing only a premature shutdown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Engine Safety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5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542" y="823893"/>
            <a:ext cx="7568648" cy="803756"/>
          </a:xfrm>
        </p:spPr>
        <p:txBody>
          <a:bodyPr/>
          <a:lstStyle/>
          <a:p>
            <a:r>
              <a:rPr lang="en-US" dirty="0" smtClean="0"/>
              <a:t>Total Weight of Electronics and Payload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499744"/>
              </p:ext>
            </p:extLst>
          </p:nvPr>
        </p:nvGraphicFramePr>
        <p:xfrm>
          <a:off x="4848726" y="1627649"/>
          <a:ext cx="3844699" cy="4022313"/>
        </p:xfrm>
        <a:graphic>
          <a:graphicData uri="http://schemas.openxmlformats.org/drawingml/2006/table">
            <a:tbl>
              <a:tblPr/>
              <a:tblGrid>
                <a:gridCol w="1606575"/>
                <a:gridCol w="1257803"/>
                <a:gridCol w="980321"/>
              </a:tblGrid>
              <a:tr h="4752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(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Voltage Regulator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Xbee radio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Thermocouple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73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Thermo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Amplifier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piezo-vibration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strain gauge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hardware/shelves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Strattologger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 Xtra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CubeSat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602">
                <a:tc>
                  <a:txBody>
                    <a:bodyPr/>
                    <a:lstStyle/>
                    <a:p>
                      <a:pPr algn="l" rtl="0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Total: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16.7452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132132" cy="386422"/>
          </a:xfrm>
        </p:spPr>
        <p:txBody>
          <a:bodyPr/>
          <a:lstStyle/>
          <a:p>
            <a:r>
              <a:rPr lang="en-US" dirty="0" smtClean="0"/>
              <a:t>Weight Estimation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0" name="Content Placeholder 12"/>
          <p:cNvSpPr txBox="1">
            <a:spLocks/>
          </p:cNvSpPr>
          <p:nvPr/>
        </p:nvSpPr>
        <p:spPr>
          <a:xfrm>
            <a:off x="238975" y="2739805"/>
            <a:ext cx="4345057" cy="2158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Electronics: 		6.75 lbs.</a:t>
            </a:r>
          </a:p>
          <a:p>
            <a:endParaRPr lang="en-US" sz="500" dirty="0" smtClean="0"/>
          </a:p>
          <a:p>
            <a:pPr marL="0" indent="0">
              <a:buNone/>
            </a:pPr>
            <a:r>
              <a:rPr lang="en-US" dirty="0" smtClean="0"/>
              <a:t>Payload Estimate:	10.0 lbs.</a:t>
            </a:r>
          </a:p>
          <a:p>
            <a:endParaRPr lang="en-US" sz="500" dirty="0" smtClean="0"/>
          </a:p>
          <a:p>
            <a:pPr marL="0" indent="0">
              <a:buNone/>
            </a:pPr>
            <a:r>
              <a:rPr lang="en-US" dirty="0" smtClean="0"/>
              <a:t>Combined: 		16.75 lbs.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E&amp;P Team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</a:t>
            </a:r>
            <a:r>
              <a:rPr lang="en-US" dirty="0" smtClean="0"/>
              <a:t>Develop </a:t>
            </a:r>
            <a:r>
              <a:rPr lang="en-US" dirty="0"/>
              <a:t>and test all electronic systems </a:t>
            </a:r>
            <a:r>
              <a:rPr lang="en-US" dirty="0" smtClean="0"/>
              <a:t>to support the team</a:t>
            </a:r>
          </a:p>
          <a:p>
            <a:r>
              <a:rPr lang="en-US" dirty="0" smtClean="0"/>
              <a:t>Testing, Launch, Flight, Recovery</a:t>
            </a:r>
          </a:p>
          <a:p>
            <a:r>
              <a:rPr lang="en-US" dirty="0" smtClean="0"/>
              <a:t>Safety, Reliability, Competition Standards</a:t>
            </a:r>
          </a:p>
          <a:p>
            <a:pPr marL="0" indent="0">
              <a:buNone/>
            </a:pPr>
            <a:r>
              <a:rPr lang="en-US" dirty="0" smtClean="0"/>
              <a:t>Integrate </a:t>
            </a:r>
            <a:r>
              <a:rPr lang="en-US" dirty="0"/>
              <a:t>a unique and competitive 10 pound payload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0" indent="0" algn="ctr">
              <a:buNone/>
            </a:pPr>
            <a:r>
              <a:rPr lang="en-US" sz="1800" i="1" dirty="0" smtClean="0"/>
              <a:t>Payload &amp; Avionics Mounting – Travis Bates</a:t>
            </a:r>
          </a:p>
          <a:p>
            <a:pPr marL="0" indent="0" algn="ctr">
              <a:buNone/>
            </a:pPr>
            <a:r>
              <a:rPr lang="en-US" sz="1800" i="1" dirty="0" smtClean="0"/>
              <a:t>Critical Flight Operations – Armando Gonzalez</a:t>
            </a:r>
          </a:p>
          <a:p>
            <a:pPr marL="0" indent="0" algn="ctr">
              <a:buNone/>
            </a:pPr>
            <a:r>
              <a:rPr lang="en-US" sz="1800" i="1" dirty="0" smtClean="0"/>
              <a:t>Launch Controls – Tommy Arrington</a:t>
            </a:r>
          </a:p>
          <a:p>
            <a:pPr marL="0" indent="0" algn="ctr">
              <a:buNone/>
            </a:pPr>
            <a:r>
              <a:rPr lang="en-US" sz="1800" i="1" dirty="0" smtClean="0"/>
              <a:t>Sensor Implementation – Bradford </a:t>
            </a:r>
            <a:r>
              <a:rPr lang="en-US" sz="1800" i="1" dirty="0" err="1" smtClean="0"/>
              <a:t>Stricklin</a:t>
            </a:r>
            <a:endParaRPr lang="en-US" sz="1800" i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2" y="823893"/>
            <a:ext cx="7699337" cy="803756"/>
          </a:xfrm>
        </p:spPr>
        <p:txBody>
          <a:bodyPr/>
          <a:lstStyle/>
          <a:p>
            <a:r>
              <a:rPr lang="en-US" dirty="0" smtClean="0"/>
              <a:t>Design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/>
              <a:t>Progress: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Selected </a:t>
            </a:r>
            <a:r>
              <a:rPr lang="en-US" dirty="0"/>
              <a:t>new primary flight </a:t>
            </a:r>
            <a:r>
              <a:rPr lang="en-US" dirty="0" smtClean="0"/>
              <a:t>computer</a:t>
            </a:r>
          </a:p>
          <a:p>
            <a:r>
              <a:rPr lang="en-US" dirty="0"/>
              <a:t>D</a:t>
            </a:r>
            <a:r>
              <a:rPr lang="en-US" dirty="0" smtClean="0"/>
              <a:t>esigned </a:t>
            </a:r>
            <a:r>
              <a:rPr lang="en-US" dirty="0"/>
              <a:t>avionics mounting </a:t>
            </a:r>
            <a:r>
              <a:rPr lang="en-US" dirty="0" smtClean="0"/>
              <a:t>bay</a:t>
            </a:r>
          </a:p>
          <a:p>
            <a:r>
              <a:rPr lang="en-US" dirty="0"/>
              <a:t>R</a:t>
            </a:r>
            <a:r>
              <a:rPr lang="en-US" dirty="0" smtClean="0"/>
              <a:t>edesigned </a:t>
            </a:r>
            <a:r>
              <a:rPr lang="en-US" dirty="0"/>
              <a:t>launch control </a:t>
            </a:r>
            <a:r>
              <a:rPr lang="en-US" dirty="0" smtClean="0"/>
              <a:t>system</a:t>
            </a:r>
          </a:p>
          <a:p>
            <a:r>
              <a:rPr lang="en-US" dirty="0"/>
              <a:t>F</a:t>
            </a:r>
            <a:r>
              <a:rPr lang="en-US" dirty="0" smtClean="0"/>
              <a:t>light </a:t>
            </a:r>
            <a:r>
              <a:rPr lang="en-US" dirty="0"/>
              <a:t>sensor </a:t>
            </a:r>
            <a:r>
              <a:rPr lang="en-US" dirty="0" smtClean="0"/>
              <a:t>development</a:t>
            </a:r>
          </a:p>
          <a:p>
            <a:r>
              <a:rPr lang="en-US" dirty="0"/>
              <a:t>R</a:t>
            </a:r>
            <a:r>
              <a:rPr lang="en-US" dirty="0" smtClean="0"/>
              <a:t>eestablished </a:t>
            </a:r>
            <a:r>
              <a:rPr lang="en-US" dirty="0"/>
              <a:t>payload </a:t>
            </a:r>
            <a:r>
              <a:rPr lang="en-US" dirty="0" smtClean="0"/>
              <a:t>collaboration</a:t>
            </a:r>
            <a:endParaRPr lang="en-US" dirty="0" smtClean="0"/>
          </a:p>
          <a:p>
            <a:pPr marL="0" indent="0">
              <a:buNone/>
            </a:pPr>
            <a:r>
              <a:rPr lang="en-US" b="1" i="1" u="sng" dirty="0"/>
              <a:t>Moving Forward: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Complete </a:t>
            </a:r>
            <a:r>
              <a:rPr lang="en-US" dirty="0"/>
              <a:t>Riverside Campus engine test </a:t>
            </a:r>
            <a:r>
              <a:rPr lang="en-US" dirty="0" smtClean="0"/>
              <a:t>facility</a:t>
            </a:r>
          </a:p>
          <a:p>
            <a:r>
              <a:rPr lang="en-US" dirty="0"/>
              <a:t>D</a:t>
            </a:r>
            <a:r>
              <a:rPr lang="en-US" dirty="0" smtClean="0"/>
              <a:t>etailed </a:t>
            </a:r>
            <a:r>
              <a:rPr lang="en-US" dirty="0"/>
              <a:t>design for all systems with thorough </a:t>
            </a:r>
            <a:r>
              <a:rPr lang="en-US" dirty="0" smtClean="0"/>
              <a:t>testing</a:t>
            </a:r>
          </a:p>
          <a:p>
            <a:r>
              <a:rPr lang="en-US" dirty="0"/>
              <a:t>P</a:t>
            </a:r>
            <a:r>
              <a:rPr lang="en-US" dirty="0" smtClean="0"/>
              <a:t>ayload </a:t>
            </a:r>
            <a:r>
              <a:rPr lang="en-US" dirty="0"/>
              <a:t>integration</a:t>
            </a:r>
            <a:endParaRPr lang="en-US" b="1" i="1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6392067" cy="4473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Rules:</a:t>
            </a:r>
          </a:p>
          <a:p>
            <a:pPr lvl="1"/>
            <a:r>
              <a:rPr lang="en-US" sz="1600" dirty="0"/>
              <a:t>Must be a minimum of </a:t>
            </a:r>
            <a:r>
              <a:rPr lang="en-US" sz="1600" dirty="0" smtClean="0"/>
              <a:t>10 lbs.</a:t>
            </a:r>
            <a:endParaRPr lang="en-US" sz="1600" dirty="0"/>
          </a:p>
          <a:p>
            <a:pPr lvl="1"/>
            <a:r>
              <a:rPr lang="en-US" sz="1600" dirty="0"/>
              <a:t>Must be of scientific/engineering merit</a:t>
            </a:r>
          </a:p>
          <a:p>
            <a:pPr lvl="1"/>
            <a:r>
              <a:rPr lang="en-US" sz="1600" dirty="0"/>
              <a:t>Cannot interfere with rocket stabilization</a:t>
            </a:r>
            <a:endParaRPr lang="en-US" sz="1800" dirty="0"/>
          </a:p>
          <a:p>
            <a:r>
              <a:rPr lang="en-US" sz="1800" dirty="0"/>
              <a:t>CubeSat Payload:</a:t>
            </a:r>
          </a:p>
          <a:p>
            <a:pPr lvl="1"/>
            <a:r>
              <a:rPr lang="en-US" sz="1400" dirty="0"/>
              <a:t>Developed by student team at University of Sydney, led by Dr. </a:t>
            </a:r>
            <a:r>
              <a:rPr lang="en-US" sz="1400" dirty="0" err="1"/>
              <a:t>Xiaofeng</a:t>
            </a:r>
            <a:r>
              <a:rPr lang="en-US" sz="1400" dirty="0"/>
              <a:t> Wu</a:t>
            </a:r>
          </a:p>
          <a:p>
            <a:pPr lvl="1"/>
            <a:r>
              <a:rPr lang="en-US" sz="1400" dirty="0"/>
              <a:t>We will be collaborating with winning team to </a:t>
            </a:r>
            <a:r>
              <a:rPr lang="en-US" sz="1400" dirty="0" smtClean="0"/>
              <a:t>“</a:t>
            </a:r>
            <a:r>
              <a:rPr lang="en-US" sz="1400" dirty="0"/>
              <a:t>field test” their design, see how it preforms under launch conditions</a:t>
            </a:r>
          </a:p>
          <a:p>
            <a:pPr lvl="1"/>
            <a:r>
              <a:rPr lang="en-US" sz="1400" dirty="0"/>
              <a:t>Planned on vibration test, as well as other </a:t>
            </a:r>
            <a:r>
              <a:rPr lang="en-US" sz="1400" dirty="0" smtClean="0"/>
              <a:t>tests they may need</a:t>
            </a:r>
            <a:endParaRPr lang="en-US" sz="1400" dirty="0"/>
          </a:p>
          <a:p>
            <a:pPr lvl="1"/>
            <a:r>
              <a:rPr lang="en-US" sz="1400" dirty="0"/>
              <a:t>Bonus creativity and points for international effort on extremely valid engineering payload</a:t>
            </a:r>
          </a:p>
          <a:p>
            <a:pPr lvl="1"/>
            <a:r>
              <a:rPr lang="en-US" sz="1400" dirty="0"/>
              <a:t>Still unspecified mass and dimensions, last year total E&amp;P system was 12.88 </a:t>
            </a:r>
            <a:r>
              <a:rPr lang="en-US" sz="1400" dirty="0" smtClean="0"/>
              <a:t>lbs.</a:t>
            </a:r>
            <a:endParaRPr lang="en-US" dirty="0"/>
          </a:p>
          <a:p>
            <a:pPr lvl="1"/>
            <a:r>
              <a:rPr lang="en-US" sz="1400" dirty="0"/>
              <a:t>NOTE: Unlike last year, we expect the CubeSat to carry enough mass to cover the 10 </a:t>
            </a:r>
            <a:r>
              <a:rPr lang="en-US" sz="1400" dirty="0" smtClean="0"/>
              <a:t>lb. </a:t>
            </a:r>
            <a:r>
              <a:rPr lang="en-US" sz="1400" dirty="0"/>
              <a:t>requirement, </a:t>
            </a:r>
            <a:r>
              <a:rPr lang="en-US" sz="1400" dirty="0" smtClean="0"/>
              <a:t>therefore the unassociated electronics and hardware are considered separate from payload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Payload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Electronics &amp; Payload</a:t>
            </a:r>
            <a:endParaRPr lang="en-US" dirty="0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720" r="30167" b="7590"/>
          <a:stretch/>
        </p:blipFill>
        <p:spPr>
          <a:xfrm>
            <a:off x="6859418" y="2269249"/>
            <a:ext cx="1834007" cy="29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</a:t>
            </a:r>
            <a:r>
              <a:rPr lang="en-US" dirty="0" smtClean="0"/>
              <a:t>Mounting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652588"/>
            <a:ext cx="7807046" cy="4473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Requirements/Rules</a:t>
            </a:r>
          </a:p>
          <a:p>
            <a:pPr lvl="1"/>
            <a:r>
              <a:rPr lang="en-US" sz="1600" dirty="0"/>
              <a:t>Our goal is to provide </a:t>
            </a:r>
            <a:r>
              <a:rPr lang="en-US" sz="1600" dirty="0" smtClean="0"/>
              <a:t>a separate and detachable </a:t>
            </a:r>
            <a:r>
              <a:rPr lang="en-US" sz="1600" dirty="0"/>
              <a:t>electronics tower, </a:t>
            </a:r>
            <a:r>
              <a:rPr lang="en-US" sz="1600" dirty="0" smtClean="0"/>
              <a:t>capable of accepting various sensors at different </a:t>
            </a:r>
            <a:r>
              <a:rPr lang="en-US" sz="1600" dirty="0"/>
              <a:t>locations, while adhering to competition rules</a:t>
            </a:r>
          </a:p>
          <a:p>
            <a:r>
              <a:rPr lang="en-US" sz="1800" dirty="0"/>
              <a:t>Design</a:t>
            </a:r>
          </a:p>
          <a:p>
            <a:pPr lvl="1"/>
            <a:r>
              <a:rPr lang="en-US" sz="1600" dirty="0"/>
              <a:t>Mounting tower will be machined out of hard plywood</a:t>
            </a:r>
          </a:p>
          <a:p>
            <a:pPr lvl="1"/>
            <a:r>
              <a:rPr lang="en-US" sz="1600" dirty="0"/>
              <a:t>Three horizontal platforms, creating two sections, bottom for battery, top for primary electronics, holes drilled through platforms for wires</a:t>
            </a:r>
          </a:p>
          <a:p>
            <a:pPr lvl="1"/>
            <a:r>
              <a:rPr lang="en-US" sz="1600" dirty="0"/>
              <a:t>Top section has vertical board for all electronics to be </a:t>
            </a:r>
            <a:r>
              <a:rPr lang="en-US" sz="1600" dirty="0" smtClean="0"/>
              <a:t>mounted for </a:t>
            </a:r>
            <a:r>
              <a:rPr lang="en-US" sz="1600" dirty="0"/>
              <a:t>single axis mindfulness</a:t>
            </a:r>
          </a:p>
          <a:p>
            <a:pPr lvl="1"/>
            <a:r>
              <a:rPr lang="en-US" sz="1600" dirty="0"/>
              <a:t>Three all through threaded rods, secured with lock nuts at each platform</a:t>
            </a:r>
          </a:p>
          <a:p>
            <a:pPr lvl="1"/>
            <a:r>
              <a:rPr lang="en-US" sz="1600" dirty="0"/>
              <a:t>Connected to rocket body with clamp brackets attached to each platform</a:t>
            </a:r>
          </a:p>
          <a:p>
            <a:r>
              <a:rPr lang="en-US" sz="1800" dirty="0"/>
              <a:t>Next steps…</a:t>
            </a:r>
          </a:p>
          <a:p>
            <a:pPr lvl="1"/>
            <a:r>
              <a:rPr lang="en-US" sz="1400" dirty="0"/>
              <a:t>Two additional bottom section mounts for additional surface</a:t>
            </a:r>
          </a:p>
          <a:p>
            <a:pPr lvl="1"/>
            <a:r>
              <a:rPr lang="en-US" sz="1400" dirty="0"/>
              <a:t>Consider materials (rubber or 3D polymer) for scientific merit/dampening properties</a:t>
            </a:r>
          </a:p>
          <a:p>
            <a:pPr lvl="1"/>
            <a:r>
              <a:rPr lang="en-US" sz="1400" dirty="0"/>
              <a:t>Add components (flight computers, etc.) to model, as well as structural components </a:t>
            </a:r>
          </a:p>
          <a:p>
            <a:pPr lvl="1"/>
            <a:r>
              <a:rPr lang="en-US" sz="1400" dirty="0"/>
              <a:t>Add in switches to turn on flight critical components directly before launch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Mounting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Electronics &amp; Payload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1" t="8004" r="25888" b="8992"/>
          <a:stretch/>
        </p:blipFill>
        <p:spPr>
          <a:xfrm>
            <a:off x="7354448" y="3689449"/>
            <a:ext cx="2015343" cy="26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Flight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Computers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627188"/>
            <a:ext cx="7878763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Times New Roman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Implement reliable redundant systems in interest of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Replace the previous SRT 2 G-Wiz flight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Provide GPS telemetry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Provide a live data feed  </a:t>
            </a:r>
          </a:p>
          <a:p>
            <a:endParaRPr lang="en-US" sz="2400" dirty="0"/>
          </a:p>
          <a:p>
            <a:r>
              <a:rPr lang="en-US" sz="2000" b="1" dirty="0">
                <a:latin typeface="Times New Roman"/>
              </a:rPr>
              <a:t>Approach</a:t>
            </a:r>
            <a:endParaRPr lang="en-US" sz="2000" dirty="0"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Research and decide on a new primary flight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Implement and test with body tube</a:t>
            </a:r>
          </a:p>
          <a:p>
            <a:endParaRPr lang="en-US" sz="2000" dirty="0"/>
          </a:p>
          <a:p>
            <a:r>
              <a:rPr lang="en-US" sz="2000" b="1" dirty="0">
                <a:latin typeface="Times New Roman"/>
              </a:rPr>
              <a:t>Factors for New Flight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Accessibility/Programmable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Power Draw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Range </a:t>
            </a:r>
          </a:p>
        </p:txBody>
      </p:sp>
    </p:spTree>
    <p:extLst>
      <p:ext uri="{BB962C8B-B14F-4D97-AF65-F5344CB8AC3E}">
        <p14:creationId xmlns:p14="http://schemas.microsoft.com/office/powerpoint/2010/main" val="16929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ntacore.com/divisions/electronics/images/AIMXTR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7472">
            <a:off x="5529842" y="1117820"/>
            <a:ext cx="3358870" cy="1931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Flight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Computers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9792" y="1641968"/>
            <a:ext cx="7879080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imes New Roman"/>
              </a:rPr>
              <a:t>AIM </a:t>
            </a:r>
            <a:r>
              <a:rPr lang="en-US" sz="2400" b="1" dirty="0" err="1">
                <a:latin typeface="Times New Roman"/>
              </a:rPr>
              <a:t>Xtra</a:t>
            </a:r>
            <a:r>
              <a:rPr lang="en-US" sz="2400" b="1" dirty="0">
                <a:latin typeface="Times New Roman"/>
              </a:rPr>
              <a:t> </a:t>
            </a:r>
            <a:r>
              <a:rPr lang="en-US" sz="2000" i="1" dirty="0">
                <a:latin typeface="Times New Roman"/>
              </a:rPr>
              <a:t>Primary Flight Computer</a:t>
            </a:r>
            <a:endParaRPr lang="en-US" sz="2400" b="1" dirty="0"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512 MB of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Kit included antennas operating at 50 </a:t>
            </a:r>
            <a:r>
              <a:rPr lang="en-US" dirty="0" err="1">
                <a:latin typeface="Times New Roman"/>
              </a:rPr>
              <a:t>mW</a:t>
            </a:r>
            <a:r>
              <a:rPr lang="en-US" dirty="0">
                <a:latin typeface="Times New Roman"/>
              </a:rPr>
              <a:t> 432-435 MHz band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6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30 km line of sight range with provided antennas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5 hours of operation with independent 3.7/7.4V 1000mAh </a:t>
            </a:r>
            <a:r>
              <a:rPr lang="en-US" dirty="0" err="1">
                <a:latin typeface="Times New Roman"/>
              </a:rPr>
              <a:t>LiPo</a:t>
            </a:r>
            <a:r>
              <a:rPr lang="en-US" dirty="0">
                <a:latin typeface="Times New Roman"/>
              </a:rPr>
              <a:t>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100 samples per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Kit price of 420.00 (Reduced down to 240.00)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 err="1" smtClean="0">
                <a:latin typeface="Times New Roman"/>
              </a:rPr>
              <a:t>StratoLogger</a:t>
            </a:r>
            <a:r>
              <a:rPr lang="en-US" sz="2400" b="1" dirty="0" smtClean="0">
                <a:latin typeface="Times New Roman"/>
              </a:rPr>
              <a:t> </a:t>
            </a:r>
            <a:r>
              <a:rPr lang="en-US" sz="2400" b="1" dirty="0">
                <a:latin typeface="Times New Roman"/>
              </a:rPr>
              <a:t>CF </a:t>
            </a:r>
            <a:r>
              <a:rPr lang="en-US" sz="2000" i="1" dirty="0">
                <a:latin typeface="Times New Roman"/>
              </a:rPr>
              <a:t>Redundant Flight Computer</a:t>
            </a:r>
            <a:endParaRPr lang="en-US" sz="2400" b="1" dirty="0"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2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18 minute recording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4V-16V, 9V standalone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20 samples per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</a:rPr>
              <a:t>Reused Component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90665">
            <a:off x="5826506" y="2989160"/>
            <a:ext cx="2958781" cy="1923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30815" y="1427380"/>
            <a:ext cx="84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AIM </a:t>
            </a:r>
            <a:r>
              <a:rPr lang="en-US" sz="1400" i="1" dirty="0" err="1" smtClean="0"/>
              <a:t>Xtra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32354" y="3243923"/>
            <a:ext cx="956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AIM Base</a:t>
            </a:r>
            <a:endParaRPr lang="en-US" sz="14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0748" r="14325"/>
          <a:stretch/>
        </p:blipFill>
        <p:spPr>
          <a:xfrm>
            <a:off x="4238414" y="4927611"/>
            <a:ext cx="2926080" cy="12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7619" y="5201679"/>
            <a:ext cx="130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Stratologger</a:t>
            </a:r>
            <a:r>
              <a:rPr lang="en-US" sz="1400" i="1" dirty="0" smtClean="0"/>
              <a:t> CF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410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Flight Operations -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167" y="1581378"/>
            <a:ext cx="8231258" cy="47244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/>
              </a:rPr>
              <a:t>System Operation</a:t>
            </a:r>
          </a:p>
          <a:p>
            <a:r>
              <a:rPr lang="en-US" sz="2000" dirty="0">
                <a:latin typeface="Times New Roman"/>
              </a:rPr>
              <a:t>The AIM </a:t>
            </a:r>
            <a:r>
              <a:rPr lang="en-US" sz="2000" dirty="0" err="1">
                <a:latin typeface="Times New Roman"/>
              </a:rPr>
              <a:t>Xtra</a:t>
            </a:r>
            <a:r>
              <a:rPr lang="en-US" sz="2000" dirty="0">
                <a:latin typeface="Times New Roman"/>
              </a:rPr>
              <a:t> will be transmitting data packets, received by AIM Base which will be connected to a laptop on the ground</a:t>
            </a:r>
          </a:p>
          <a:p>
            <a:r>
              <a:rPr lang="en-US" sz="2000" dirty="0">
                <a:latin typeface="Times New Roman"/>
              </a:rPr>
              <a:t>Parachute deployment will be preset and monitored by the primary and redundant flight computers</a:t>
            </a:r>
            <a:r>
              <a:rPr lang="en-US" sz="1800" dirty="0">
                <a:latin typeface="Times New Roman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</a:rPr>
              <a:t>Telemetry</a:t>
            </a:r>
            <a:r>
              <a:rPr lang="en-US" sz="2400" dirty="0">
                <a:latin typeface="Times New Roman"/>
              </a:rPr>
              <a:t> </a:t>
            </a:r>
          </a:p>
          <a:p>
            <a:r>
              <a:rPr lang="en-US" sz="2000" dirty="0">
                <a:latin typeface="Times New Roman"/>
              </a:rPr>
              <a:t>The reason for the telemetry aside from providing recovery GPS coordinates is to provide flight data</a:t>
            </a:r>
          </a:p>
          <a:p>
            <a:r>
              <a:rPr lang="en-US" sz="2000" dirty="0">
                <a:latin typeface="Times New Roman"/>
              </a:rPr>
              <a:t>Flight data can then be used for efficiencies studies as well as a base for improvement for next year’s rocket</a:t>
            </a:r>
          </a:p>
          <a:p>
            <a:pPr marL="0" indent="0">
              <a:buNone/>
            </a:pPr>
            <a:r>
              <a:rPr lang="en-US" sz="2400" b="1" dirty="0">
                <a:latin typeface="Times New Roman"/>
              </a:rPr>
              <a:t>Connectivity Tests / Preliminary GPS Tracking </a:t>
            </a:r>
          </a:p>
          <a:p>
            <a:r>
              <a:rPr lang="en-US" sz="2000" dirty="0">
                <a:latin typeface="Times New Roman"/>
              </a:rPr>
              <a:t>Connectivity tests were conducted with lasts year’s </a:t>
            </a:r>
            <a:r>
              <a:rPr lang="en-US" sz="2000" dirty="0" err="1">
                <a:latin typeface="Times New Roman"/>
              </a:rPr>
              <a:t>BigRedBee</a:t>
            </a:r>
            <a:r>
              <a:rPr lang="en-US" sz="2000" dirty="0">
                <a:latin typeface="Times New Roman"/>
              </a:rPr>
              <a:t> GPS transmitter and demonstrated that the RF transparent gap in the carbon fiber body tube allowed reliable data packet transmission</a:t>
            </a:r>
          </a:p>
          <a:p>
            <a:r>
              <a:rPr lang="en-US" sz="2000" dirty="0">
                <a:latin typeface="Times New Roman"/>
              </a:rPr>
              <a:t>Range tests will be performed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Relay System -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8065003" cy="4473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Provide 9+ channels to fill and ignite the rocket</a:t>
            </a:r>
          </a:p>
          <a:p>
            <a:pPr lvl="1"/>
            <a:r>
              <a:rPr lang="en-US" sz="1800" dirty="0"/>
              <a:t>Arming, Nitrous fill/vent, Helium fill/vent, Oxygen fill, Nitrous/Helium quick disconnect (or 1 QD and 1 3-way valve), Igniter</a:t>
            </a:r>
          </a:p>
          <a:p>
            <a:r>
              <a:rPr lang="en-US" sz="2400" dirty="0"/>
              <a:t>Provide </a:t>
            </a:r>
            <a:r>
              <a:rPr lang="en-US" sz="2400" dirty="0" smtClean="0"/>
              <a:t>control from 1500 ft.</a:t>
            </a:r>
            <a:endParaRPr lang="en-US" sz="2400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  Tripoli Rocketry Association Safe Launch Practices – Part V. Distance Tables</a:t>
            </a:r>
          </a:p>
          <a:p>
            <a:r>
              <a:rPr lang="en-US" sz="2400" dirty="0"/>
              <a:t>Stream live data back to control station</a:t>
            </a:r>
          </a:p>
          <a:p>
            <a:pPr lvl="1"/>
            <a:r>
              <a:rPr lang="en-US" sz="1800" dirty="0"/>
              <a:t>Tank pressure, temperature, video feed (</a:t>
            </a:r>
            <a:r>
              <a:rPr lang="en-US" sz="1800" dirty="0" err="1"/>
              <a:t>ArduCam</a:t>
            </a:r>
            <a:r>
              <a:rPr lang="en-US" sz="1800" dirty="0"/>
              <a:t>), QD status</a:t>
            </a:r>
          </a:p>
          <a:p>
            <a:r>
              <a:rPr lang="en-US" sz="2400" dirty="0" smtClean="0"/>
              <a:t>Future Use</a:t>
            </a:r>
            <a:endParaRPr lang="en-US" sz="2400" dirty="0"/>
          </a:p>
          <a:p>
            <a:pPr lvl="1"/>
            <a:r>
              <a:rPr lang="en-US" sz="1800" dirty="0"/>
              <a:t>Extra control channels, all AC or DC components, </a:t>
            </a:r>
            <a:r>
              <a:rPr lang="en-US" sz="1800" dirty="0" smtClean="0"/>
              <a:t>modularity</a:t>
            </a:r>
          </a:p>
          <a:p>
            <a:pPr lvl="1"/>
            <a:r>
              <a:rPr lang="en-US" sz="1800" dirty="0" smtClean="0"/>
              <a:t>Maximize </a:t>
            </a:r>
            <a:r>
              <a:rPr lang="en-US" sz="1800" dirty="0"/>
              <a:t>part reuse from SRT-1 and SRT-2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Launch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109712" y="3645605"/>
            <a:ext cx="2034288" cy="2306223"/>
            <a:chOff x="1609955" y="3739123"/>
            <a:chExt cx="2034288" cy="23062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82" t="17146" r="17905" b="14788"/>
            <a:stretch/>
          </p:blipFill>
          <p:spPr>
            <a:xfrm>
              <a:off x="1609955" y="3739123"/>
              <a:ext cx="2034288" cy="20601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48681" y="5737569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Times New Roman"/>
                  <a:cs typeface="Times New Roman"/>
                </a:rPr>
                <a:t>ArduCam</a:t>
              </a:r>
              <a:r>
                <a:rPr lang="en-US" sz="1400" dirty="0" smtClean="0">
                  <a:latin typeface="Times New Roman"/>
                  <a:cs typeface="Times New Roman"/>
                </a:rPr>
                <a:t> OV2640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7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1619</Words>
  <Application>Microsoft Office PowerPoint</Application>
  <PresentationFormat>On-screen Show (4:3)</PresentationFormat>
  <Paragraphs>359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E&amp;P Team Overview</vt:lpstr>
      <vt:lpstr>Design Summary</vt:lpstr>
      <vt:lpstr>Payload</vt:lpstr>
      <vt:lpstr>Electronics Mounting</vt:lpstr>
      <vt:lpstr>Critical Flight Operations</vt:lpstr>
      <vt:lpstr>Critical Flight Operations</vt:lpstr>
      <vt:lpstr>Critical Flight Operations - Tracking</vt:lpstr>
      <vt:lpstr>Launch Relay System - Requirements</vt:lpstr>
      <vt:lpstr>Launch Relay System – Parts and Design</vt:lpstr>
      <vt:lpstr>Launch Relay System - Diagram</vt:lpstr>
      <vt:lpstr>Launch Relay System – Progress and Challenges</vt:lpstr>
      <vt:lpstr>Data &amp; Communication Systems Architecture</vt:lpstr>
      <vt:lpstr>Command Structure</vt:lpstr>
      <vt:lpstr>Sensors</vt:lpstr>
      <vt:lpstr>Power Requirements</vt:lpstr>
      <vt:lpstr>Testing</vt:lpstr>
      <vt:lpstr>Propulsion Safety Shutoff</vt:lpstr>
      <vt:lpstr>Total Weight of Electronics and Payload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&amp; Structures</dc:title>
  <dc:creator>Bradford Stricklin</dc:creator>
  <cp:lastModifiedBy>Pettit, James William</cp:lastModifiedBy>
  <cp:revision>139</cp:revision>
  <dcterms:created xsi:type="dcterms:W3CDTF">2013-10-29T04:48:05Z</dcterms:created>
  <dcterms:modified xsi:type="dcterms:W3CDTF">2015-11-02T23:14:52Z</dcterms:modified>
</cp:coreProperties>
</file>